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7" r:id="rId2"/>
    <p:sldId id="263" r:id="rId3"/>
    <p:sldId id="279" r:id="rId4"/>
    <p:sldId id="258" r:id="rId5"/>
    <p:sldId id="264" r:id="rId6"/>
    <p:sldId id="265" r:id="rId7"/>
    <p:sldId id="268" r:id="rId8"/>
    <p:sldId id="269" r:id="rId9"/>
    <p:sldId id="270" r:id="rId10"/>
    <p:sldId id="271" r:id="rId11"/>
    <p:sldId id="272" r:id="rId12"/>
    <p:sldId id="274" r:id="rId13"/>
    <p:sldId id="278" r:id="rId14"/>
    <p:sldId id="277" r:id="rId15"/>
    <p:sldId id="275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956A545-E5BE-3DBD-58F1-ED2120FD0AC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Aditya Kumar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D1861F-FC01-4282-7891-3BDCA19FB60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9732D3-1F8C-4158-A60A-C8FDC353057F}" type="datetimeFigureOut">
              <a:rPr lang="en-IN" smtClean="0"/>
              <a:t>09-08-2025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864D9B-A600-D287-8DF2-D0B3BC4CA30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7E13EF-6BD6-A961-136E-C3D4FB2B8A3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EA9B4D-A19B-4E55-B02F-0BD81C4B04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672028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tif>
</file>

<file path=ppt/media/image7.png>
</file>

<file path=ppt/media/image8.t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Aditya Kumar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7969EF-8597-4738-89BD-4D6B2F7CE4BD}" type="datetimeFigureOut">
              <a:rPr lang="en-IN" smtClean="0"/>
              <a:t>09-08-2025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8781E0-BF9B-4439-9284-597DB6C2C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893308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A4449-5DCA-45A3-E94C-EDEF18AB29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7871D3-F07E-A004-758E-DDFD25BED2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BF4624-0F8D-FA45-392E-74B40A0DF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D9A75-D635-4BC0-BA29-19ABE15724F3}" type="datetime1">
              <a:rPr lang="en-IN" smtClean="0"/>
              <a:t>09-08-2025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33521-0884-7C40-EA61-F0591F8FE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6DC5A-D4D2-AD3B-1304-F3491B694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8688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48536-39BA-2F50-2100-1BF10B790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4A6108-D87B-D040-A383-E8EACB32DE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A26DE-5710-8FFD-603F-407E6E64B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3A77-FD58-4458-98CC-32B76EA1A67C}" type="datetime1">
              <a:rPr lang="en-IN" smtClean="0"/>
              <a:t>09-08-2025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4E9C26-ACAE-0D54-D952-F33D1CD72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6FB50-E2E6-42BF-23F7-6F347B0DA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522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3EA8DB-2DE0-E0A9-CE1C-903825C7EF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AAC44F-3CD9-9BB6-DFC9-E08AA30916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6295D4-F5E5-D75A-4F96-A2D19DCB2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34A43-9E5D-4CFC-B4D1-FFC491088D33}" type="datetime1">
              <a:rPr lang="en-IN" smtClean="0"/>
              <a:t>09-08-2025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DF525-A4A1-E0FF-4120-496291701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2299D7-904D-C077-19B9-3BA986BCD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8543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8803A-83FB-C614-7F69-9FB1B2A71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42B2F-421F-4D3A-5CFF-15D331CCD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A104F2-6A00-BAA0-932D-C34E0FCB6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74411-ACD2-45BE-9B79-AF827688912B}" type="datetime1">
              <a:rPr lang="en-IN" smtClean="0"/>
              <a:t>09-08-2025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790032-2A7E-29BC-8D53-2391515E3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77DD8-44D4-F353-D35F-893832FC8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5363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28DE4-40CB-7FC5-596E-24634A4B2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CCB46A-1F10-BD98-DB10-3557DAD67D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F64D31-CE5D-6D5D-8312-3902CCA87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5A832-EB99-42BF-A30F-D28F462AD5FC}" type="datetime1">
              <a:rPr lang="en-IN" smtClean="0"/>
              <a:t>09-08-2025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A4699-D7A2-51BC-C2F9-B6B822884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88357-3E40-4484-BD48-6238C0E28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9768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4E0E2-4FBE-1E71-3255-C1A81508A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B1AC3-472E-1639-B8F0-684440AFC6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F8CC3F-A5A0-A31F-2243-F862CFA97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F588B1-2D85-46B3-8C2A-7F66D42F2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DE85-5B5E-4CB6-A8D7-3F021A9A8EB4}" type="datetime1">
              <a:rPr lang="en-IN" smtClean="0"/>
              <a:t>09-08-2025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1AE0E5-C024-EF84-03CD-512D8B24C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FA52D5-C438-B3E2-1331-81DDF124B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7395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482BC-126B-65B2-BF98-6C52EFE9A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623A57-D58D-93D0-2541-57965C15C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753EFB-02CB-1A07-7A0F-03700DA080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D2EBD7-7103-2FB0-FC0A-1CE5A5EA2C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1FBE7C-C796-9023-6F2E-366CE29A58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069EA4-0482-FC63-4196-93489CE66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7E19-2E1F-4813-9A64-99157C52BFE1}" type="datetime1">
              <a:rPr lang="en-IN" smtClean="0"/>
              <a:t>09-08-2025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3EA8F3-6CCE-9118-25DC-920ABCEC9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525216-9D59-C84A-78EA-1DFEDE1E3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2327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2B6C7-76A0-A0F4-D6CE-A0066AEDE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888ED7-50A2-5E06-DC10-B059E48C0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53560-B5C8-4F4E-8C78-F2D541081667}" type="datetime1">
              <a:rPr lang="en-IN" smtClean="0"/>
              <a:t>09-08-2025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B0BA75-A548-E7D0-EFDF-9B0F5EFC8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033271-7D88-DD0C-CE55-64B2331B5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4506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083E50-8F43-4040-2580-DB9B2859A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4FC4F-9A76-41A3-8055-180CF5C718AC}" type="datetime1">
              <a:rPr lang="en-IN" smtClean="0"/>
              <a:t>09-08-2025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CDB5DC-450F-C506-EBF1-B4780CA37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164908-FAC8-2AB6-BB09-F750C9A7A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8805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DBDA9-E77B-7D0A-E0E9-DB0E5732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2C8CA6-560D-E041-D993-3485D1CB0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A73A07-2D0D-D272-FF90-998D9035DA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3C78B6-5CE0-C6AE-4654-B39CE8D02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7CF41-F12A-4D8A-896F-BFB9C2097A7C}" type="datetime1">
              <a:rPr lang="en-IN" smtClean="0"/>
              <a:t>09-08-2025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DF93C4-AAE2-B672-0800-1EF0DAFD7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7C343-A835-857B-049F-18F4B6CEC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860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15FFA-CCEF-4598-C497-0B63C6305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4281F1-A7E2-4C1E-D373-86F33834D8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2EBE1F-4BC7-DB6F-DB80-BB673D672E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E7ADE3-FFFE-C893-1E57-4B9A274FC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4A539-C2BA-4265-8135-2D68C08ECBA2}" type="datetime1">
              <a:rPr lang="en-IN" smtClean="0"/>
              <a:t>09-08-2025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00C4D6-0571-1BA3-822B-3FEA7904A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B44308-BE2C-030B-1AE7-712843DC9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586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D0C5AA-6CB5-6C5B-A9B6-1DA555340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Ashok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AD41B4-ACF3-659A-B17F-5A2DA801E2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AAD35E-4004-052C-807D-88AF499919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51737-BD72-4A90-A865-87CF703A0299}" type="datetime1">
              <a:rPr lang="en-IN" smtClean="0"/>
              <a:t>09-08-2025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FF4C13-B692-577E-A4F0-20B3E25219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B85F2-2CCD-5EE4-9542-D32BCD5A98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51B62F-07D7-4804-A113-F6DC03F3E1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6600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1032932" y="66452"/>
            <a:ext cx="10143067" cy="118166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2400"/>
            </a:pPr>
            <a:r>
              <a:rPr lang="en-GB" sz="3600" b="1" dirty="0"/>
              <a:t>Single phase active filter for harmonic compensation</a:t>
            </a:r>
            <a:endParaRPr sz="3600" b="1" dirty="0"/>
          </a:p>
        </p:txBody>
      </p:sp>
      <p:sp>
        <p:nvSpPr>
          <p:cNvPr id="89" name="Google Shape;89;p1"/>
          <p:cNvSpPr txBox="1">
            <a:spLocks noGrp="1"/>
          </p:cNvSpPr>
          <p:nvPr>
            <p:ph type="subTitle" idx="1"/>
          </p:nvPr>
        </p:nvSpPr>
        <p:spPr>
          <a:xfrm>
            <a:off x="2095471" y="1248111"/>
            <a:ext cx="7772400" cy="538975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 fontScale="85000" lnSpcReduction="20000"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GB" sz="2000" dirty="0">
                <a:solidFill>
                  <a:schemeClr val="dk1"/>
                </a:solidFill>
              </a:rPr>
              <a:t>By</a:t>
            </a:r>
            <a:endParaRPr dirty="0"/>
          </a:p>
          <a:p>
            <a:pPr>
              <a:spcBef>
                <a:spcPts val="370"/>
              </a:spcBef>
              <a:buClr>
                <a:srgbClr val="888888"/>
              </a:buClr>
              <a:buSzPct val="100000"/>
            </a:pPr>
            <a:endParaRPr sz="2000" dirty="0">
              <a:solidFill>
                <a:schemeClr val="dk1"/>
              </a:solidFill>
            </a:endParaRPr>
          </a:p>
          <a:p>
            <a:pPr>
              <a:spcBef>
                <a:spcPts val="370"/>
              </a:spcBef>
              <a:buClr>
                <a:schemeClr val="dk1"/>
              </a:buClr>
              <a:buSzPct val="100000"/>
            </a:pPr>
            <a:r>
              <a:rPr lang="en-US" sz="2000" b="1" dirty="0">
                <a:solidFill>
                  <a:schemeClr val="dk1"/>
                </a:solidFill>
              </a:rPr>
              <a:t>Ashok Saini</a:t>
            </a:r>
          </a:p>
          <a:p>
            <a:pPr>
              <a:spcBef>
                <a:spcPts val="370"/>
              </a:spcBef>
              <a:buClr>
                <a:schemeClr val="dk1"/>
              </a:buClr>
              <a:buSzPct val="100000"/>
            </a:pPr>
            <a:r>
              <a:rPr lang="en-US" sz="2000" dirty="0">
                <a:solidFill>
                  <a:schemeClr val="dk1"/>
                </a:solidFill>
              </a:rPr>
              <a:t>(Roll no. 24M1353)</a:t>
            </a:r>
            <a:endParaRPr lang="en-GB" sz="2000" b="1" dirty="0">
              <a:solidFill>
                <a:schemeClr val="dk1"/>
              </a:solidFill>
            </a:endParaRPr>
          </a:p>
          <a:p>
            <a:pPr>
              <a:spcBef>
                <a:spcPts val="370"/>
              </a:spcBef>
              <a:buClr>
                <a:schemeClr val="dk1"/>
              </a:buClr>
              <a:buSzPct val="100000"/>
            </a:pPr>
            <a:r>
              <a:rPr lang="en-GB" sz="2000" b="1" dirty="0">
                <a:solidFill>
                  <a:schemeClr val="dk1"/>
                </a:solidFill>
              </a:rPr>
              <a:t>Aditya Kumar</a:t>
            </a:r>
          </a:p>
          <a:p>
            <a:pPr>
              <a:spcBef>
                <a:spcPts val="370"/>
              </a:spcBef>
              <a:buClr>
                <a:schemeClr val="dk1"/>
              </a:buClr>
              <a:buSzPct val="100000"/>
            </a:pPr>
            <a:r>
              <a:rPr lang="en-IN" sz="2000" dirty="0">
                <a:solidFill>
                  <a:schemeClr val="dk1"/>
                </a:solidFill>
              </a:rPr>
              <a:t>(Roll no. 24M1355)</a:t>
            </a:r>
          </a:p>
          <a:p>
            <a:pPr>
              <a:spcBef>
                <a:spcPts val="370"/>
              </a:spcBef>
              <a:buClr>
                <a:schemeClr val="dk1"/>
              </a:buClr>
              <a:buSzPct val="100000"/>
            </a:pPr>
            <a:endParaRPr lang="en-IN" sz="2000" dirty="0">
              <a:solidFill>
                <a:schemeClr val="dk1"/>
              </a:solidFill>
            </a:endParaRPr>
          </a:p>
          <a:p>
            <a:pPr>
              <a:spcBef>
                <a:spcPts val="370"/>
              </a:spcBef>
              <a:buClr>
                <a:schemeClr val="dk1"/>
              </a:buClr>
              <a:buSzPct val="100000"/>
            </a:pPr>
            <a:r>
              <a:rPr lang="en-GB" sz="2000" dirty="0" err="1">
                <a:solidFill>
                  <a:schemeClr val="dk1"/>
                </a:solidFill>
              </a:rPr>
              <a:t>M.Tech</a:t>
            </a:r>
            <a:r>
              <a:rPr lang="en-GB" sz="2000" dirty="0">
                <a:solidFill>
                  <a:schemeClr val="dk1"/>
                </a:solidFill>
              </a:rPr>
              <a:t> (1</a:t>
            </a:r>
            <a:r>
              <a:rPr lang="en-GB" sz="2000" baseline="30000" dirty="0">
                <a:solidFill>
                  <a:schemeClr val="dk1"/>
                </a:solidFill>
              </a:rPr>
              <a:t>st</a:t>
            </a:r>
            <a:r>
              <a:rPr lang="en-GB" sz="2000" dirty="0">
                <a:solidFill>
                  <a:schemeClr val="dk1"/>
                </a:solidFill>
              </a:rPr>
              <a:t> year)</a:t>
            </a:r>
            <a:endParaRPr lang="en-GB" sz="2000" dirty="0"/>
          </a:p>
          <a:p>
            <a:pPr>
              <a:spcBef>
                <a:spcPts val="370"/>
              </a:spcBef>
              <a:buClr>
                <a:schemeClr val="dk1"/>
              </a:buClr>
              <a:buSzPct val="100000"/>
            </a:pPr>
            <a:endParaRPr lang="en-IN" sz="2000" dirty="0">
              <a:solidFill>
                <a:schemeClr val="dk1"/>
              </a:solidFill>
            </a:endParaRPr>
          </a:p>
          <a:p>
            <a:pPr>
              <a:spcBef>
                <a:spcPts val="370"/>
              </a:spcBef>
              <a:buClr>
                <a:schemeClr val="dk1"/>
              </a:buClr>
              <a:buSzPct val="100000"/>
            </a:pPr>
            <a:r>
              <a:rPr lang="en-IN" sz="2000" dirty="0">
                <a:solidFill>
                  <a:schemeClr val="dk1"/>
                </a:solidFill>
              </a:rPr>
              <a:t>Subject – EN662</a:t>
            </a:r>
            <a:endParaRPr lang="en-GB" sz="2000" dirty="0">
              <a:solidFill>
                <a:schemeClr val="dk1"/>
              </a:solidFill>
            </a:endParaRPr>
          </a:p>
          <a:p>
            <a:pPr>
              <a:spcBef>
                <a:spcPts val="370"/>
              </a:spcBef>
              <a:buClr>
                <a:srgbClr val="888888"/>
              </a:buClr>
              <a:buSzPct val="100000"/>
            </a:pPr>
            <a:endParaRPr lang="en-IN" sz="2000" dirty="0">
              <a:solidFill>
                <a:schemeClr val="dk1"/>
              </a:solidFill>
            </a:endParaRPr>
          </a:p>
          <a:p>
            <a:pPr>
              <a:spcBef>
                <a:spcPts val="370"/>
              </a:spcBef>
              <a:buClr>
                <a:srgbClr val="888888"/>
              </a:buClr>
              <a:buSzPct val="100000"/>
            </a:pPr>
            <a:r>
              <a:rPr lang="en-IN" sz="2000" dirty="0">
                <a:solidFill>
                  <a:schemeClr val="dk1"/>
                </a:solidFill>
              </a:rPr>
              <a:t>Under the guidance of</a:t>
            </a:r>
          </a:p>
          <a:p>
            <a:pPr>
              <a:spcBef>
                <a:spcPts val="370"/>
              </a:spcBef>
              <a:buClr>
                <a:srgbClr val="888888"/>
              </a:buClr>
              <a:buSzPct val="100000"/>
            </a:pPr>
            <a:r>
              <a:rPr lang="en-IN" sz="2000" dirty="0">
                <a:solidFill>
                  <a:schemeClr val="dk1"/>
                </a:solidFill>
              </a:rPr>
              <a:t>Prof. D. </a:t>
            </a:r>
            <a:r>
              <a:rPr lang="en-IN" sz="2000" dirty="0" err="1">
                <a:solidFill>
                  <a:schemeClr val="dk1"/>
                </a:solidFill>
              </a:rPr>
              <a:t>Venkatramanan</a:t>
            </a:r>
            <a:endParaRPr lang="en-IN" sz="2000" dirty="0">
              <a:solidFill>
                <a:schemeClr val="dk1"/>
              </a:solidFill>
            </a:endParaRPr>
          </a:p>
          <a:p>
            <a:pPr>
              <a:spcBef>
                <a:spcPts val="370"/>
              </a:spcBef>
              <a:buClr>
                <a:srgbClr val="888888"/>
              </a:buClr>
              <a:buSzPct val="100000"/>
            </a:pPr>
            <a:endParaRPr lang="en-IN" sz="2000" dirty="0">
              <a:solidFill>
                <a:schemeClr val="dk1"/>
              </a:solidFill>
            </a:endParaRPr>
          </a:p>
          <a:p>
            <a:pPr>
              <a:spcBef>
                <a:spcPts val="370"/>
              </a:spcBef>
              <a:buClr>
                <a:srgbClr val="888888"/>
              </a:buClr>
              <a:buSzPct val="100000"/>
            </a:pPr>
            <a:endParaRPr lang="en-IN" sz="2000" dirty="0">
              <a:solidFill>
                <a:schemeClr val="dk1"/>
              </a:solidFill>
            </a:endParaRPr>
          </a:p>
          <a:p>
            <a:pPr>
              <a:spcBef>
                <a:spcPts val="370"/>
              </a:spcBef>
              <a:buClr>
                <a:srgbClr val="888888"/>
              </a:buClr>
              <a:buSzPct val="100000"/>
            </a:pPr>
            <a:endParaRPr lang="en-IN" sz="2000" dirty="0">
              <a:solidFill>
                <a:schemeClr val="dk1"/>
              </a:solidFill>
            </a:endParaRPr>
          </a:p>
          <a:p>
            <a:pPr>
              <a:spcBef>
                <a:spcPts val="370"/>
              </a:spcBef>
              <a:buClr>
                <a:srgbClr val="888888"/>
              </a:buClr>
              <a:buSzPct val="100000"/>
            </a:pPr>
            <a:endParaRPr lang="en-IN" sz="2000" dirty="0">
              <a:solidFill>
                <a:schemeClr val="dk1"/>
              </a:solidFill>
            </a:endParaRPr>
          </a:p>
          <a:p>
            <a:pPr>
              <a:spcBef>
                <a:spcPts val="370"/>
              </a:spcBef>
              <a:buClr>
                <a:srgbClr val="888888"/>
              </a:buClr>
              <a:buSzPct val="100000"/>
            </a:pPr>
            <a:endParaRPr lang="en-IN" sz="2000" dirty="0">
              <a:solidFill>
                <a:schemeClr val="dk1"/>
              </a:solidFill>
            </a:endParaRPr>
          </a:p>
          <a:p>
            <a:pPr>
              <a:spcBef>
                <a:spcPts val="370"/>
              </a:spcBef>
              <a:buClr>
                <a:srgbClr val="888888"/>
              </a:buClr>
              <a:buSzPct val="100000"/>
            </a:pPr>
            <a:endParaRPr sz="2000" dirty="0">
              <a:solidFill>
                <a:schemeClr val="dk1"/>
              </a:solidFill>
            </a:endParaRPr>
          </a:p>
          <a:p>
            <a:pPr>
              <a:spcBef>
                <a:spcPts val="370"/>
              </a:spcBef>
              <a:buClr>
                <a:schemeClr val="dk1"/>
              </a:buClr>
              <a:buSzPct val="100000"/>
            </a:pPr>
            <a:r>
              <a:rPr lang="en-GB" sz="2000" dirty="0">
                <a:solidFill>
                  <a:schemeClr val="dk1"/>
                </a:solidFill>
              </a:rPr>
              <a:t>Department of Energy Science and Engineering</a:t>
            </a:r>
            <a:endParaRPr dirty="0"/>
          </a:p>
          <a:p>
            <a:pPr>
              <a:spcBef>
                <a:spcPts val="370"/>
              </a:spcBef>
              <a:buClr>
                <a:schemeClr val="dk1"/>
              </a:buClr>
              <a:buSzPct val="100000"/>
            </a:pPr>
            <a:r>
              <a:rPr lang="en-GB" sz="2000" dirty="0">
                <a:solidFill>
                  <a:schemeClr val="dk1"/>
                </a:solidFill>
              </a:rPr>
              <a:t>Indian Institute of Technology Bombay, Powai, 400076</a:t>
            </a:r>
            <a:endParaRPr dirty="0"/>
          </a:p>
          <a:p>
            <a:pPr>
              <a:spcBef>
                <a:spcPts val="370"/>
              </a:spcBef>
              <a:buClr>
                <a:schemeClr val="dk1"/>
              </a:buClr>
              <a:buSzPct val="100000"/>
            </a:pPr>
            <a:r>
              <a:rPr lang="en-GB" sz="2000" dirty="0">
                <a:solidFill>
                  <a:schemeClr val="dk1"/>
                </a:solidFill>
              </a:rPr>
              <a:t>May 2025</a:t>
            </a:r>
            <a:endParaRPr dirty="0"/>
          </a:p>
          <a:p>
            <a:pPr>
              <a:spcBef>
                <a:spcPts val="296"/>
              </a:spcBef>
              <a:buClr>
                <a:srgbClr val="888888"/>
              </a:buClr>
              <a:buSzPct val="100000"/>
            </a:pPr>
            <a:endParaRPr sz="1600" dirty="0">
              <a:solidFill>
                <a:schemeClr val="dk1"/>
              </a:solidFill>
            </a:endParaRPr>
          </a:p>
          <a:p>
            <a:pPr>
              <a:spcBef>
                <a:spcPts val="296"/>
              </a:spcBef>
              <a:buClr>
                <a:srgbClr val="888888"/>
              </a:buClr>
              <a:buSzPct val="100000"/>
            </a:pPr>
            <a:endParaRPr sz="1600" dirty="0">
              <a:solidFill>
                <a:schemeClr val="dk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B06B14-1D5A-B04F-A6C1-0785F94250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0020" y="4343561"/>
            <a:ext cx="1211960" cy="118166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95C2E-F918-5BAA-B6C5-6CDCD5BA2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Control Architecture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18A735-636E-8E9E-0DE1-0556133585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076" y="1690688"/>
            <a:ext cx="11059848" cy="4041245"/>
          </a:xfrm>
          <a:ln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9C58B1-7222-E4AB-13ED-BB7593864325}"/>
              </a:ext>
            </a:extLst>
          </p:cNvPr>
          <p:cNvSpPr txBox="1"/>
          <p:nvPr/>
        </p:nvSpPr>
        <p:spPr>
          <a:xfrm>
            <a:off x="4868333" y="6123543"/>
            <a:ext cx="2624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Fig 4 – Control diagram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2A2D89-BBB0-34C4-06B9-038E43B37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1765399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2E44F-B750-C092-EFA7-E7445E1A9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Waveforms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C94EE-7333-6669-37D7-8EEF54437769}"/>
              </a:ext>
            </a:extLst>
          </p:cNvPr>
          <p:cNvSpPr/>
          <p:nvPr/>
        </p:nvSpPr>
        <p:spPr>
          <a:xfrm>
            <a:off x="618066" y="1690688"/>
            <a:ext cx="5400000" cy="3960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4E1087-51C5-7845-F02B-5C21309E0B73}"/>
              </a:ext>
            </a:extLst>
          </p:cNvPr>
          <p:cNvSpPr/>
          <p:nvPr/>
        </p:nvSpPr>
        <p:spPr>
          <a:xfrm>
            <a:off x="6256865" y="1690688"/>
            <a:ext cx="5400000" cy="39600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BB881E-E85F-3B25-3D3F-31279A3DAD4C}"/>
              </a:ext>
            </a:extLst>
          </p:cNvPr>
          <p:cNvSpPr txBox="1"/>
          <p:nvPr/>
        </p:nvSpPr>
        <p:spPr>
          <a:xfrm>
            <a:off x="4478867" y="6123543"/>
            <a:ext cx="3683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Fig 5 - Source current with THD (%)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42819A-0E0A-4689-2367-AC69FC76A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3537124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7BEF32-7D10-5047-B893-99B95350B2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E0B2B-8B7E-9360-B5F1-3112A18CD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Waveforms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8C6F9B-4F34-C845-C4E9-AFE89BFEA31B}"/>
              </a:ext>
            </a:extLst>
          </p:cNvPr>
          <p:cNvSpPr/>
          <p:nvPr/>
        </p:nvSpPr>
        <p:spPr>
          <a:xfrm>
            <a:off x="491068" y="1752600"/>
            <a:ext cx="5400000" cy="3960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702CD83-5247-6469-FEC7-6D5BD0D93EB7}"/>
              </a:ext>
            </a:extLst>
          </p:cNvPr>
          <p:cNvSpPr/>
          <p:nvPr/>
        </p:nvSpPr>
        <p:spPr>
          <a:xfrm>
            <a:off x="6307668" y="1752600"/>
            <a:ext cx="5400000" cy="39600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551634-9A14-80A1-1566-B0FAFD623CE8}"/>
              </a:ext>
            </a:extLst>
          </p:cNvPr>
          <p:cNvSpPr txBox="1"/>
          <p:nvPr/>
        </p:nvSpPr>
        <p:spPr>
          <a:xfrm>
            <a:off x="4749802" y="6123543"/>
            <a:ext cx="3412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Fig 7 - Filter current with THD (%)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5EA8A8-8406-5572-F042-49EB857F5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7403088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9EAFA-F366-F10A-83CF-B02FC863D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Design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F03AA-6FE9-9191-52AC-11167E23C2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Supply :                           V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(rms) = 220 V, f = 50 Hz,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Filter data :                     </a:t>
            </a:r>
            <a:r>
              <a:rPr lang="en-IN" sz="2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R</a:t>
            </a:r>
            <a:r>
              <a:rPr lang="en-IN" sz="2000" kern="100" baseline="-25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c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0 ohm, 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                                     L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c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4 </a:t>
            </a:r>
            <a:r>
              <a:rPr lang="en-IN" sz="2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mH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, 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                                     C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c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50 </a:t>
            </a:r>
            <a:r>
              <a:rPr lang="en-IN" sz="2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microF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,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Series impedance :       R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SL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0.5 ohm, 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                                     L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SL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1 </a:t>
            </a:r>
            <a:r>
              <a:rPr lang="en-IN" sz="2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mH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,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Controller data :            K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0.45, K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= 1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Load :                              R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10 C</a:t>
            </a:r>
            <a:r>
              <a:rPr lang="en-IN" sz="20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10 </a:t>
            </a:r>
            <a:r>
              <a:rPr lang="en-IN" sz="2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microF</a:t>
            </a:r>
            <a:endParaRPr lang="en-IN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l"/>
            <a:endParaRPr lang="en-IN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C7A552-EBD6-4FE3-505C-D2550128C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5041526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2AC09-3055-1D9A-735B-69AAF6618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610DB-3F63-9E08-7407-FB39AC69A0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467" y="1249891"/>
            <a:ext cx="10515600" cy="5065183"/>
          </a:xfrm>
        </p:spPr>
        <p:txBody>
          <a:bodyPr>
            <a:noAutofit/>
          </a:bodyPr>
          <a:lstStyle/>
          <a:p>
            <a:r>
              <a:rPr lang="en-US" sz="2000" dirty="0"/>
              <a:t>A simple and effective design of single-phase Active Power Filter (APF) is studied .</a:t>
            </a:r>
          </a:p>
          <a:p>
            <a:endParaRPr lang="en-US" sz="2000" dirty="0"/>
          </a:p>
          <a:p>
            <a:pPr>
              <a:buNone/>
            </a:pPr>
            <a:r>
              <a:rPr lang="en-US" sz="2000" dirty="0"/>
              <a:t>The APF uses: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A VSI with hysteresis current control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A PI-controlled DC bus with a small energy storage capacitor</a:t>
            </a:r>
          </a:p>
          <a:p>
            <a:r>
              <a:rPr lang="en-US" sz="2000" dirty="0"/>
              <a:t>Successfully compensated the harmonic currents</a:t>
            </a:r>
          </a:p>
          <a:p>
            <a:endParaRPr lang="en-US" sz="2000" dirty="0"/>
          </a:p>
          <a:p>
            <a:pPr>
              <a:buNone/>
            </a:pPr>
            <a:r>
              <a:rPr lang="en-US" sz="2000" dirty="0"/>
              <a:t>Simulation results show: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Reduced source current distortion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Enhanced supply system performance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It can further be extended for Grid connected PV systems also. (Already been implemented)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IN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2741A8-42DD-D554-B347-A89D3BCB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4826867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0805D-CFBA-6D48-F1AA-1D012D6BD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C85F5-FBBA-AA33-45DE-D0F8AF097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dirty="0"/>
              <a:t>B. Singh, K. Al-Haddad and A. Chandra, "A universal active power filter for single-phase reactive power and harmonic compensation," Power Quality '98, Hyderabad, India, 1998.</a:t>
            </a:r>
          </a:p>
          <a:p>
            <a:r>
              <a:rPr lang="en-IN" sz="2000" dirty="0"/>
              <a:t>J. R. Mattar, J. C. Strutz, R. Hausmann, S. V. G. Oliveira and A. </a:t>
            </a:r>
            <a:r>
              <a:rPr lang="en-IN" sz="2000" dirty="0" err="1"/>
              <a:t>Péres</a:t>
            </a:r>
            <a:r>
              <a:rPr lang="en-IN" sz="2000" dirty="0"/>
              <a:t>, "A single phase active filter as a harmonic compensator," 2013 Brazilian Power Electronics Conference, Gramado, Brazil, 2013.</a:t>
            </a:r>
          </a:p>
          <a:p>
            <a:r>
              <a:rPr lang="en-IN" sz="2000" dirty="0"/>
              <a:t>B. L. Cortes, M. S. Horta, S. A. Claudio and G. V. M. Cardenas, "Single-phase active power filter for reactive power and harmonic compensation," 6th IEEE Power Electronics Congress. Technical Proceedings. CIEP 98 (Cat. No.98TH8375), Morelia, Mexico, 1998.</a:t>
            </a:r>
          </a:p>
          <a:p>
            <a:endParaRPr lang="en-IN" sz="2000" dirty="0"/>
          </a:p>
          <a:p>
            <a:endParaRPr lang="en-IN" sz="2000" dirty="0"/>
          </a:p>
          <a:p>
            <a:endParaRPr lang="en-IN" sz="2000" dirty="0"/>
          </a:p>
          <a:p>
            <a:endParaRPr lang="en-IN" sz="2000" dirty="0"/>
          </a:p>
          <a:p>
            <a:endParaRPr lang="en-IN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815685-8849-CF7D-5C12-2E2323DD1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281693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F8EEE6-6CFC-B9F5-F6C7-48D9980C57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3854" y="1645708"/>
            <a:ext cx="7468981" cy="3566583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B46C4-BC09-7139-A11B-EFE7DCD8A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0481059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F6F52-5D72-A724-798D-A5581F2F9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600" y="18255"/>
            <a:ext cx="10515600" cy="1325563"/>
          </a:xfrm>
        </p:spPr>
        <p:txBody>
          <a:bodyPr/>
          <a:lstStyle/>
          <a:p>
            <a:pPr algn="ctr"/>
            <a:r>
              <a:rPr lang="en-IN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5AB45-21C6-065F-424E-0568F3370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9867"/>
            <a:ext cx="10515600" cy="51270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In 1-phase power systems, </a:t>
            </a:r>
          </a:p>
          <a:p>
            <a:pPr marL="0" indent="0">
              <a:buNone/>
            </a:pPr>
            <a:r>
              <a:rPr lang="en-US" sz="2000" dirty="0"/>
              <a:t>Non-linear and reactive loads – Harmonic currents and reactive power</a:t>
            </a:r>
          </a:p>
          <a:p>
            <a:pPr marL="0" indent="0">
              <a:buNone/>
            </a:pPr>
            <a:r>
              <a:rPr lang="en-US" sz="2000" dirty="0"/>
              <a:t>Conventionally, passive L-C filters were used.</a:t>
            </a:r>
          </a:p>
          <a:p>
            <a:pPr marL="0" indent="0">
              <a:buNone/>
            </a:pPr>
            <a:r>
              <a:rPr lang="en-US" sz="2000" dirty="0"/>
              <a:t>But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br>
              <a:rPr lang="en-US" sz="2000" dirty="0"/>
            </a:b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Solution ? </a:t>
            </a:r>
          </a:p>
          <a:p>
            <a:endParaRPr lang="en-IN" sz="20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2C7B3D8-EEF1-0BF1-317F-B64A550516E4}"/>
              </a:ext>
            </a:extLst>
          </p:cNvPr>
          <p:cNvSpPr/>
          <p:nvPr/>
        </p:nvSpPr>
        <p:spPr>
          <a:xfrm>
            <a:off x="4657727" y="2442634"/>
            <a:ext cx="2768600" cy="10922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Large size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F861135-B3FD-769D-7E15-E9D96237C498}"/>
              </a:ext>
            </a:extLst>
          </p:cNvPr>
          <p:cNvSpPr/>
          <p:nvPr/>
        </p:nvSpPr>
        <p:spPr>
          <a:xfrm>
            <a:off x="1424518" y="2442634"/>
            <a:ext cx="2768600" cy="10922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Fixed compensation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9C2AC54-B937-3EDE-CA15-D5631AE314B7}"/>
              </a:ext>
            </a:extLst>
          </p:cNvPr>
          <p:cNvSpPr/>
          <p:nvPr/>
        </p:nvSpPr>
        <p:spPr>
          <a:xfrm>
            <a:off x="1424518" y="3705755"/>
            <a:ext cx="2768600" cy="10922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Resonance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8F06A38-0297-2559-2030-D671BA6878C8}"/>
              </a:ext>
            </a:extLst>
          </p:cNvPr>
          <p:cNvSpPr/>
          <p:nvPr/>
        </p:nvSpPr>
        <p:spPr>
          <a:xfrm>
            <a:off x="8120064" y="2442634"/>
            <a:ext cx="2768600" cy="10922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Weight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B43FBD1-BE73-5E60-6A7C-EA47FF5E9F8F}"/>
              </a:ext>
            </a:extLst>
          </p:cNvPr>
          <p:cNvSpPr/>
          <p:nvPr/>
        </p:nvSpPr>
        <p:spPr>
          <a:xfrm>
            <a:off x="8120064" y="3730361"/>
            <a:ext cx="2768600" cy="10922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Noise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CD75872-42C4-377E-5003-26A8DB8BF50C}"/>
              </a:ext>
            </a:extLst>
          </p:cNvPr>
          <p:cNvSpPr/>
          <p:nvPr/>
        </p:nvSpPr>
        <p:spPr>
          <a:xfrm>
            <a:off x="4657727" y="3722557"/>
            <a:ext cx="2768600" cy="10922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Losses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56F48AA-9C22-3BDB-380D-EF8C3C4C6128}"/>
              </a:ext>
            </a:extLst>
          </p:cNvPr>
          <p:cNvSpPr/>
          <p:nvPr/>
        </p:nvSpPr>
        <p:spPr>
          <a:xfrm>
            <a:off x="4429126" y="5084763"/>
            <a:ext cx="2768600" cy="10922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Active power filter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F15AB89-C7A8-3D3B-0564-F88D6597E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17734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A0C0AD-91EB-19BE-A50A-A96510F2D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9182FD1-1846-26F2-589A-6EF302936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Introduction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A402B11-8EBF-54FF-12B8-5ECB8EED6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dirty="0"/>
              <a:t>Examples of non-linear loads – Variable speed drives, temperature controllers, electric furnaces,  light controllers, solid state ac voltage regulators, SMPS and UPS.</a:t>
            </a:r>
          </a:p>
          <a:p>
            <a:r>
              <a:rPr lang="en-IN" sz="2000" dirty="0"/>
              <a:t>Concern ?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/>
              <a:t>Power quality issues,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/>
              <a:t>Low efficiency of supply system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/>
              <a:t>Poor power-factor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/>
              <a:t>Destruction of other </a:t>
            </a:r>
            <a:r>
              <a:rPr lang="en-IN" sz="2000" dirty="0" err="1"/>
              <a:t>equipments</a:t>
            </a:r>
            <a:r>
              <a:rPr lang="en-IN" sz="2000" dirty="0"/>
              <a:t> due to excessive stresses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/>
              <a:t>EMI problems</a:t>
            </a:r>
          </a:p>
          <a:p>
            <a:r>
              <a:rPr lang="en-IN" sz="2000" dirty="0"/>
              <a:t>Active power filters (APF) – first introduced by </a:t>
            </a:r>
            <a:r>
              <a:rPr lang="en-IN" sz="2000" b="1" dirty="0" err="1"/>
              <a:t>Gyugi</a:t>
            </a:r>
            <a:r>
              <a:rPr lang="en-IN" sz="2000" b="1" dirty="0"/>
              <a:t> </a:t>
            </a:r>
            <a:r>
              <a:rPr lang="en-IN" sz="2000" dirty="0"/>
              <a:t>and </a:t>
            </a:r>
            <a:r>
              <a:rPr lang="en-IN" sz="2000" b="1" dirty="0" err="1"/>
              <a:t>Strycula</a:t>
            </a:r>
            <a:r>
              <a:rPr lang="en-IN" sz="2000" dirty="0"/>
              <a:t>.</a:t>
            </a:r>
          </a:p>
          <a:p>
            <a:r>
              <a:rPr lang="en-IN" sz="2000" dirty="0"/>
              <a:t>APF connected in </a:t>
            </a:r>
            <a:r>
              <a:rPr lang="en-IN" sz="2000" b="1" dirty="0"/>
              <a:t>shunt mode </a:t>
            </a:r>
            <a:r>
              <a:rPr lang="en-IN" sz="2000" dirty="0"/>
              <a:t>with load through a filtering inductor.</a:t>
            </a:r>
          </a:p>
          <a:p>
            <a:endParaRPr lang="en-IN" sz="20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1DF45A-9DEF-5A35-1E99-826A603B9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0187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D7064-E28A-4956-F9EE-5802B8DB5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Power circuit Architecture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E0B34C-71C4-9377-86A3-962FE1F73B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7814" y="1690688"/>
            <a:ext cx="8044907" cy="394381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405424-5205-87A9-CAC8-0F30A79933D2}"/>
              </a:ext>
            </a:extLst>
          </p:cNvPr>
          <p:cNvSpPr txBox="1"/>
          <p:nvPr/>
        </p:nvSpPr>
        <p:spPr>
          <a:xfrm>
            <a:off x="3691466" y="5902867"/>
            <a:ext cx="5198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Fig 1 - Basic circuit of the Active power filter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C860F3-982C-50AD-093F-C83555646068}"/>
              </a:ext>
            </a:extLst>
          </p:cNvPr>
          <p:cNvSpPr txBox="1"/>
          <p:nvPr/>
        </p:nvSpPr>
        <p:spPr>
          <a:xfrm>
            <a:off x="3793067" y="6308209"/>
            <a:ext cx="4309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https://doi.org/10.1109/PQ.1998.710359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D75563-BCA6-A5E7-5E28-9345D7B4A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9537545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F9CFC-6D2C-A1F8-613C-A5294D06D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Control scheme</a:t>
            </a: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FAF1FE3D-291A-1C83-09C9-CE850EA00A00}"/>
              </a:ext>
            </a:extLst>
          </p:cNvPr>
          <p:cNvGrpSpPr/>
          <p:nvPr/>
        </p:nvGrpSpPr>
        <p:grpSpPr>
          <a:xfrm>
            <a:off x="1008109" y="2092606"/>
            <a:ext cx="9808091" cy="2672788"/>
            <a:chOff x="466243" y="2285479"/>
            <a:chExt cx="9808091" cy="267278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D1C285E-C3F9-B68D-D9F9-81D8C85A45BE}"/>
                </a:ext>
              </a:extLst>
            </p:cNvPr>
            <p:cNvSpPr txBox="1"/>
            <p:nvPr/>
          </p:nvSpPr>
          <p:spPr>
            <a:xfrm>
              <a:off x="1884226" y="2470145"/>
              <a:ext cx="1422400" cy="36933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IN" dirty="0"/>
                <a:t>PI controller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95075A4-FE53-91A3-6214-063605EF2676}"/>
                </a:ext>
              </a:extLst>
            </p:cNvPr>
            <p:cNvSpPr txBox="1"/>
            <p:nvPr/>
          </p:nvSpPr>
          <p:spPr>
            <a:xfrm>
              <a:off x="4021736" y="2335115"/>
              <a:ext cx="1896534" cy="646331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Reference current generator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00E6212-C3F6-C81D-F9E0-7C5E5DB1D6CF}"/>
                </a:ext>
              </a:extLst>
            </p:cNvPr>
            <p:cNvSpPr txBox="1"/>
            <p:nvPr/>
          </p:nvSpPr>
          <p:spPr>
            <a:xfrm>
              <a:off x="7907937" y="2358998"/>
              <a:ext cx="1422400" cy="646331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Current controller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1082AAC-69B0-D288-601F-7E35CE73AD06}"/>
                </a:ext>
              </a:extLst>
            </p:cNvPr>
            <p:cNvSpPr txBox="1"/>
            <p:nvPr/>
          </p:nvSpPr>
          <p:spPr>
            <a:xfrm>
              <a:off x="4258803" y="3665101"/>
              <a:ext cx="1422400" cy="646331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Unit vector generator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66F2790-45EB-4C93-B702-B0589C14F77B}"/>
                </a:ext>
              </a:extLst>
            </p:cNvPr>
            <p:cNvCxnSpPr>
              <a:cxnSpLocks/>
              <a:stCxn id="4" idx="3"/>
              <a:endCxn id="5" idx="1"/>
            </p:cNvCxnSpPr>
            <p:nvPr/>
          </p:nvCxnSpPr>
          <p:spPr>
            <a:xfrm>
              <a:off x="3306626" y="2654811"/>
              <a:ext cx="715110" cy="34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5AC2FFB-B368-CD5A-C8F0-D045281D4AB0}"/>
                </a:ext>
              </a:extLst>
            </p:cNvPr>
            <p:cNvSpPr txBox="1"/>
            <p:nvPr/>
          </p:nvSpPr>
          <p:spPr>
            <a:xfrm>
              <a:off x="7907937" y="3988267"/>
              <a:ext cx="1422400" cy="36933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APF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62AE2C8C-A8C8-8701-BD88-B7839303CA38}"/>
                </a:ext>
              </a:extLst>
            </p:cNvPr>
            <p:cNvCxnSpPr>
              <a:stCxn id="6" idx="2"/>
              <a:endCxn id="20" idx="0"/>
            </p:cNvCxnSpPr>
            <p:nvPr/>
          </p:nvCxnSpPr>
          <p:spPr>
            <a:xfrm>
              <a:off x="8619137" y="3005329"/>
              <a:ext cx="0" cy="9829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ctor: Elbow 23">
              <a:extLst>
                <a:ext uri="{FF2B5EF4-FFF2-40B4-BE49-F238E27FC236}">
                  <a16:creationId xmlns:a16="http://schemas.microsoft.com/office/drawing/2014/main" id="{0895B7B5-19DC-C1A5-276C-E330D62F8B31}"/>
                </a:ext>
              </a:extLst>
            </p:cNvPr>
            <p:cNvCxnSpPr>
              <a:cxnSpLocks/>
              <a:stCxn id="20" idx="2"/>
              <a:endCxn id="31" idx="4"/>
            </p:cNvCxnSpPr>
            <p:nvPr/>
          </p:nvCxnSpPr>
          <p:spPr>
            <a:xfrm rot="5400000" flipH="1">
              <a:off x="4186325" y="-75213"/>
              <a:ext cx="1444590" cy="7421034"/>
            </a:xfrm>
            <a:prstGeom prst="bentConnector3">
              <a:avLst>
                <a:gd name="adj1" fmla="val -74434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7BDEA811-2B50-C596-59CB-FEEE3CF41EF5}"/>
                </a:ext>
              </a:extLst>
            </p:cNvPr>
            <p:cNvGrpSpPr/>
            <p:nvPr/>
          </p:nvGrpSpPr>
          <p:grpSpPr>
            <a:xfrm>
              <a:off x="939905" y="2396613"/>
              <a:ext cx="516396" cy="516396"/>
              <a:chOff x="762000" y="2423966"/>
              <a:chExt cx="516396" cy="516396"/>
            </a:xfrm>
          </p:grpSpPr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7069E605-8D25-30E6-03CB-510B952FBA9E}"/>
                  </a:ext>
                </a:extLst>
              </p:cNvPr>
              <p:cNvSpPr/>
              <p:nvPr/>
            </p:nvSpPr>
            <p:spPr>
              <a:xfrm>
                <a:off x="762000" y="2423966"/>
                <a:ext cx="516396" cy="516396"/>
              </a:xfrm>
              <a:prstGeom prst="ellips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A834875B-7C0B-D69A-940B-439DE8763C9E}"/>
                  </a:ext>
                </a:extLst>
              </p:cNvPr>
              <p:cNvCxnSpPr>
                <a:stCxn id="31" idx="1"/>
                <a:endCxn id="31" idx="5"/>
              </p:cNvCxnSpPr>
              <p:nvPr/>
            </p:nvCxnSpPr>
            <p:spPr>
              <a:xfrm>
                <a:off x="837624" y="2499590"/>
                <a:ext cx="365148" cy="3651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3D994166-668C-4299-77A6-6A4B33A66A39}"/>
                  </a:ext>
                </a:extLst>
              </p:cNvPr>
              <p:cNvCxnSpPr>
                <a:stCxn id="31" idx="7"/>
                <a:endCxn id="31" idx="3"/>
              </p:cNvCxnSpPr>
              <p:nvPr/>
            </p:nvCxnSpPr>
            <p:spPr>
              <a:xfrm flipH="1">
                <a:off x="837624" y="2499590"/>
                <a:ext cx="365148" cy="3651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66263783-4041-24D1-8087-A258B98D96A1}"/>
                </a:ext>
              </a:extLst>
            </p:cNvPr>
            <p:cNvGrpSpPr/>
            <p:nvPr/>
          </p:nvGrpSpPr>
          <p:grpSpPr>
            <a:xfrm>
              <a:off x="6502470" y="2423966"/>
              <a:ext cx="516396" cy="516396"/>
              <a:chOff x="762000" y="2423966"/>
              <a:chExt cx="516396" cy="516396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EA9DE047-661F-51FB-AA72-B6E68F421FB5}"/>
                  </a:ext>
                </a:extLst>
              </p:cNvPr>
              <p:cNvSpPr/>
              <p:nvPr/>
            </p:nvSpPr>
            <p:spPr>
              <a:xfrm>
                <a:off x="762000" y="2423966"/>
                <a:ext cx="516396" cy="516396"/>
              </a:xfrm>
              <a:prstGeom prst="ellips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66982DC6-6E7E-8260-C6EC-42CAA0F56BA7}"/>
                  </a:ext>
                </a:extLst>
              </p:cNvPr>
              <p:cNvCxnSpPr>
                <a:stCxn id="40" idx="1"/>
                <a:endCxn id="40" idx="5"/>
              </p:cNvCxnSpPr>
              <p:nvPr/>
            </p:nvCxnSpPr>
            <p:spPr>
              <a:xfrm>
                <a:off x="837624" y="2499590"/>
                <a:ext cx="365148" cy="3651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4B99BDD1-0EAD-45EA-4D5F-49D92DE74A46}"/>
                  </a:ext>
                </a:extLst>
              </p:cNvPr>
              <p:cNvCxnSpPr>
                <a:stCxn id="40" idx="7"/>
                <a:endCxn id="40" idx="3"/>
              </p:cNvCxnSpPr>
              <p:nvPr/>
            </p:nvCxnSpPr>
            <p:spPr>
              <a:xfrm flipH="1">
                <a:off x="837624" y="2499590"/>
                <a:ext cx="365148" cy="3651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C1214C91-4B45-03C3-AF3C-1987EBA5DDB4}"/>
                </a:ext>
              </a:extLst>
            </p:cNvPr>
            <p:cNvCxnSpPr>
              <a:stCxn id="31" idx="6"/>
              <a:endCxn id="4" idx="1"/>
            </p:cNvCxnSpPr>
            <p:nvPr/>
          </p:nvCxnSpPr>
          <p:spPr>
            <a:xfrm>
              <a:off x="1456301" y="2654811"/>
              <a:ext cx="42792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39524F1C-29F8-9686-FF4D-FA9A5C59FE7F}"/>
                </a:ext>
              </a:extLst>
            </p:cNvPr>
            <p:cNvCxnSpPr>
              <a:cxnSpLocks/>
            </p:cNvCxnSpPr>
            <p:nvPr/>
          </p:nvCxnSpPr>
          <p:spPr>
            <a:xfrm>
              <a:off x="5910449" y="2663283"/>
              <a:ext cx="584200" cy="34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8FD02729-592E-5468-E228-31DB92B91825}"/>
                </a:ext>
              </a:extLst>
            </p:cNvPr>
            <p:cNvCxnSpPr>
              <a:cxnSpLocks/>
              <a:stCxn id="40" idx="6"/>
              <a:endCxn id="6" idx="1"/>
            </p:cNvCxnSpPr>
            <p:nvPr/>
          </p:nvCxnSpPr>
          <p:spPr>
            <a:xfrm>
              <a:off x="7018866" y="2682164"/>
              <a:ext cx="88907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6628CA9C-6D7A-981E-6B2F-F28CC4776D48}"/>
                </a:ext>
              </a:extLst>
            </p:cNvPr>
            <p:cNvCxnSpPr>
              <a:endCxn id="31" idx="2"/>
            </p:cNvCxnSpPr>
            <p:nvPr/>
          </p:nvCxnSpPr>
          <p:spPr>
            <a:xfrm>
              <a:off x="541867" y="2654811"/>
              <a:ext cx="39803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925DCE28-5FA4-75AF-A316-8CC5FEDA475C}"/>
                </a:ext>
              </a:extLst>
            </p:cNvPr>
            <p:cNvCxnSpPr>
              <a:endCxn id="7" idx="2"/>
            </p:cNvCxnSpPr>
            <p:nvPr/>
          </p:nvCxnSpPr>
          <p:spPr>
            <a:xfrm flipV="1">
              <a:off x="4970003" y="4311432"/>
              <a:ext cx="0" cy="5823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46A359F1-DB30-5F15-F6D8-1CB337EAE313}"/>
                </a:ext>
              </a:extLst>
            </p:cNvPr>
            <p:cNvCxnSpPr>
              <a:stCxn id="7" idx="0"/>
              <a:endCxn id="5" idx="2"/>
            </p:cNvCxnSpPr>
            <p:nvPr/>
          </p:nvCxnSpPr>
          <p:spPr>
            <a:xfrm flipV="1">
              <a:off x="4970003" y="2981446"/>
              <a:ext cx="0" cy="6836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2337454D-8D46-EADE-D5C8-D4971BF40180}"/>
                </a:ext>
              </a:extLst>
            </p:cNvPr>
            <p:cNvSpPr txBox="1"/>
            <p:nvPr/>
          </p:nvSpPr>
          <p:spPr>
            <a:xfrm>
              <a:off x="466243" y="2285479"/>
              <a:ext cx="4565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 err="1"/>
                <a:t>V</a:t>
              </a:r>
              <a:r>
                <a:rPr lang="en-IN" sz="1400" dirty="0" err="1"/>
                <a:t>r</a:t>
              </a:r>
              <a:endParaRPr lang="en-IN" sz="1400" dirty="0"/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7783B41C-8906-687E-FC75-0A47F88D1E08}"/>
                </a:ext>
              </a:extLst>
            </p:cNvPr>
            <p:cNvSpPr txBox="1"/>
            <p:nvPr/>
          </p:nvSpPr>
          <p:spPr>
            <a:xfrm>
              <a:off x="685804" y="3002488"/>
              <a:ext cx="5757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V</a:t>
              </a:r>
              <a:r>
                <a:rPr lang="en-IN" sz="1400" dirty="0"/>
                <a:t>dc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5B6EB96F-7688-AF76-8086-8F4D1FEA7744}"/>
                </a:ext>
              </a:extLst>
            </p:cNvPr>
            <p:cNvSpPr txBox="1"/>
            <p:nvPr/>
          </p:nvSpPr>
          <p:spPr>
            <a:xfrm>
              <a:off x="3412781" y="2336281"/>
              <a:ext cx="5920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I</a:t>
              </a:r>
              <a:r>
                <a:rPr lang="en-IN" sz="1400" dirty="0"/>
                <a:t>sm</a:t>
              </a:r>
              <a:r>
                <a:rPr lang="en-IN" baseline="30000" dirty="0"/>
                <a:t>*</a:t>
              </a:r>
              <a:endParaRPr lang="en-IN" dirty="0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F8981C66-0754-80E6-1913-29B8215F592E}"/>
                </a:ext>
              </a:extLst>
            </p:cNvPr>
            <p:cNvSpPr txBox="1"/>
            <p:nvPr/>
          </p:nvSpPr>
          <p:spPr>
            <a:xfrm>
              <a:off x="6045920" y="2344747"/>
              <a:ext cx="5920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i</a:t>
              </a:r>
              <a:r>
                <a:rPr lang="en-IN" sz="1400" dirty="0"/>
                <a:t>s</a:t>
              </a:r>
              <a:r>
                <a:rPr lang="en-IN" baseline="30000" dirty="0"/>
                <a:t>*</a:t>
              </a:r>
              <a:endParaRPr lang="en-IN" dirty="0"/>
            </a:p>
          </p:txBody>
        </p: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5C18B843-59D9-4DE7-D11E-CC14DB21CBF8}"/>
                </a:ext>
              </a:extLst>
            </p:cNvPr>
            <p:cNvCxnSpPr>
              <a:cxnSpLocks/>
              <a:endCxn id="40" idx="4"/>
            </p:cNvCxnSpPr>
            <p:nvPr/>
          </p:nvCxnSpPr>
          <p:spPr>
            <a:xfrm flipV="1">
              <a:off x="6760668" y="2940362"/>
              <a:ext cx="0" cy="6949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145FD746-42A3-D34D-2E8F-DD2DB5FB6544}"/>
                </a:ext>
              </a:extLst>
            </p:cNvPr>
            <p:cNvSpPr txBox="1"/>
            <p:nvPr/>
          </p:nvSpPr>
          <p:spPr>
            <a:xfrm>
              <a:off x="6409663" y="2958552"/>
              <a:ext cx="4229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i</a:t>
              </a:r>
              <a:r>
                <a:rPr lang="en-IN" sz="1400" dirty="0"/>
                <a:t>s</a:t>
              </a:r>
              <a:endParaRPr lang="en-IN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50404D8-7375-6239-31CD-754CDF2EB6F9}"/>
                </a:ext>
              </a:extLst>
            </p:cNvPr>
            <p:cNvCxnSpPr/>
            <p:nvPr/>
          </p:nvCxnSpPr>
          <p:spPr>
            <a:xfrm flipH="1">
              <a:off x="8280400" y="3327884"/>
              <a:ext cx="728133" cy="44824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F9D6037-12E6-C5B8-D6AB-369068149F8A}"/>
                </a:ext>
              </a:extLst>
            </p:cNvPr>
            <p:cNvSpPr txBox="1"/>
            <p:nvPr/>
          </p:nvSpPr>
          <p:spPr>
            <a:xfrm>
              <a:off x="9258405" y="3210952"/>
              <a:ext cx="1015929" cy="523220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IN" sz="1400" dirty="0"/>
                <a:t>4 Gating signals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BE58104C-7EE7-8D2A-3D7C-367B97AE0077}"/>
                </a:ext>
              </a:extLst>
            </p:cNvPr>
            <p:cNvSpPr txBox="1"/>
            <p:nvPr/>
          </p:nvSpPr>
          <p:spPr>
            <a:xfrm>
              <a:off x="4995332" y="4588935"/>
              <a:ext cx="5080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V</a:t>
              </a:r>
              <a:r>
                <a:rPr lang="en-IN" sz="1400" dirty="0"/>
                <a:t>s</a:t>
              </a:r>
              <a:endParaRPr lang="en-IN" dirty="0"/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271C5BBD-F7CE-20F4-319F-457EA7DDC4F8}"/>
                </a:ext>
              </a:extLst>
            </p:cNvPr>
            <p:cNvSpPr txBox="1"/>
            <p:nvPr/>
          </p:nvSpPr>
          <p:spPr>
            <a:xfrm>
              <a:off x="4986863" y="3168617"/>
              <a:ext cx="5588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u(t)</a:t>
              </a:r>
            </a:p>
          </p:txBody>
        </p: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9B991128-8465-1705-494D-E8074CF9C371}"/>
              </a:ext>
            </a:extLst>
          </p:cNvPr>
          <p:cNvSpPr txBox="1"/>
          <p:nvPr/>
        </p:nvSpPr>
        <p:spPr>
          <a:xfrm>
            <a:off x="4292958" y="5631933"/>
            <a:ext cx="3606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Fig 2 - Control scheme of the APF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6605E8-C215-CDE1-BFA8-07FE575A1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5</a:t>
            </a:fld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81B342-5900-8C29-8E02-6AE97F68BBCE}"/>
              </a:ext>
            </a:extLst>
          </p:cNvPr>
          <p:cNvSpPr txBox="1"/>
          <p:nvPr/>
        </p:nvSpPr>
        <p:spPr>
          <a:xfrm>
            <a:off x="3806228" y="6123543"/>
            <a:ext cx="4309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https://doi.org/10.1109/PQ.1998.710359</a:t>
            </a:r>
          </a:p>
        </p:txBody>
      </p:sp>
    </p:spTree>
    <p:extLst>
      <p:ext uri="{BB962C8B-B14F-4D97-AF65-F5344CB8AC3E}">
        <p14:creationId xmlns:p14="http://schemas.microsoft.com/office/powerpoint/2010/main" val="3973125528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708CD-5236-0F51-D33A-F08872CED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Analysis and model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E9DED9-2005-8B18-FBAD-6CF3163F4A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17533" cy="4351338"/>
          </a:xfrm>
        </p:spPr>
        <p:txBody>
          <a:bodyPr/>
          <a:lstStyle/>
          <a:p>
            <a:pPr marL="0" indent="0">
              <a:buNone/>
            </a:pPr>
            <a:r>
              <a:rPr lang="pt-BR" sz="1800" b="1" dirty="0"/>
              <a:t>A. Voltage controller</a:t>
            </a:r>
          </a:p>
          <a:p>
            <a:pPr marL="342900" indent="-342900">
              <a:buFont typeface="+mj-lt"/>
              <a:buAutoNum type="alphaUcPeriod"/>
            </a:pPr>
            <a:endParaRPr lang="pt-BR" sz="1800" b="0" i="0" u="none" strike="noStrike" baseline="0" dirty="0"/>
          </a:p>
          <a:p>
            <a:pPr marL="0" indent="0" algn="ctr">
              <a:buNone/>
            </a:pPr>
            <a:r>
              <a:rPr lang="pt-BR" sz="1800" b="0" i="0" u="none" strike="noStrike" baseline="0" dirty="0"/>
              <a:t>V</a:t>
            </a:r>
            <a:r>
              <a:rPr lang="pt-BR" sz="1400" b="0" i="0" u="none" strike="noStrike" baseline="0" dirty="0"/>
              <a:t>e</a:t>
            </a:r>
            <a:r>
              <a:rPr lang="pt-BR" sz="1800" b="0" i="0" u="none" strike="noStrike" baseline="0" dirty="0"/>
              <a:t>(n) = V</a:t>
            </a:r>
            <a:r>
              <a:rPr lang="pt-BR" sz="1400" b="0" i="0" u="none" strike="noStrike" baseline="0" dirty="0"/>
              <a:t>r</a:t>
            </a:r>
            <a:r>
              <a:rPr lang="pt-BR" sz="1800" b="0" i="0" u="none" strike="noStrike" baseline="0" dirty="0"/>
              <a:t>(n) - V</a:t>
            </a:r>
            <a:r>
              <a:rPr lang="pt-BR" sz="1400" b="0" i="0" u="none" strike="noStrike" baseline="0" dirty="0"/>
              <a:t>dc</a:t>
            </a:r>
            <a:r>
              <a:rPr lang="pt-BR" sz="1800" b="0" i="0" u="none" strike="noStrike" baseline="0" dirty="0"/>
              <a:t>(n)</a:t>
            </a:r>
          </a:p>
          <a:p>
            <a:pPr marL="0" indent="0" algn="ctr">
              <a:buNone/>
            </a:pPr>
            <a:r>
              <a:rPr lang="pt-BR" sz="1800" dirty="0"/>
              <a:t>V</a:t>
            </a:r>
            <a:r>
              <a:rPr lang="pt-BR" sz="1400" dirty="0"/>
              <a:t>o</a:t>
            </a:r>
            <a:r>
              <a:rPr lang="pt-BR" sz="1800" dirty="0"/>
              <a:t>(n) = V</a:t>
            </a:r>
            <a:r>
              <a:rPr lang="pt-BR" sz="1400" dirty="0"/>
              <a:t>o</a:t>
            </a:r>
            <a:r>
              <a:rPr lang="pt-BR" sz="1800" dirty="0"/>
              <a:t>(n-1) + K</a:t>
            </a:r>
            <a:r>
              <a:rPr lang="pt-BR" sz="1400" dirty="0"/>
              <a:t>p</a:t>
            </a:r>
            <a:r>
              <a:rPr lang="pt-BR" sz="1800" dirty="0"/>
              <a:t>{V</a:t>
            </a:r>
            <a:r>
              <a:rPr lang="pt-BR" sz="1400" dirty="0"/>
              <a:t>e</a:t>
            </a:r>
            <a:r>
              <a:rPr lang="pt-BR" sz="1800" dirty="0"/>
              <a:t>(n) – V</a:t>
            </a:r>
            <a:r>
              <a:rPr lang="pt-BR" sz="1400" dirty="0"/>
              <a:t>e</a:t>
            </a:r>
            <a:r>
              <a:rPr lang="pt-BR" sz="1800" dirty="0"/>
              <a:t>(n-1)} + K</a:t>
            </a:r>
            <a:r>
              <a:rPr lang="pt-BR" sz="1400" dirty="0"/>
              <a:t>i</a:t>
            </a:r>
            <a:r>
              <a:rPr lang="pt-BR" sz="1800" dirty="0"/>
              <a:t> V</a:t>
            </a:r>
            <a:r>
              <a:rPr lang="pt-BR" sz="1400" dirty="0"/>
              <a:t>e</a:t>
            </a:r>
            <a:r>
              <a:rPr lang="pt-BR" sz="1800" dirty="0"/>
              <a:t>(n)</a:t>
            </a:r>
          </a:p>
          <a:p>
            <a:pPr marL="0" indent="0">
              <a:buNone/>
            </a:pPr>
            <a:endParaRPr lang="pt-BR" sz="1800" dirty="0"/>
          </a:p>
          <a:p>
            <a:pPr marL="0" indent="0">
              <a:buNone/>
            </a:pPr>
            <a:r>
              <a:rPr lang="pt-BR" sz="1800" dirty="0"/>
              <a:t>where </a:t>
            </a:r>
          </a:p>
          <a:p>
            <a:pPr marL="0" indent="0">
              <a:buNone/>
            </a:pPr>
            <a:r>
              <a:rPr lang="pt-BR" sz="1800" dirty="0"/>
              <a:t>V</a:t>
            </a:r>
            <a:r>
              <a:rPr lang="pt-BR" sz="1400" dirty="0"/>
              <a:t>dc</a:t>
            </a:r>
            <a:r>
              <a:rPr lang="pt-BR" sz="1800" dirty="0"/>
              <a:t> = DC bus capacitor voltage</a:t>
            </a:r>
          </a:p>
          <a:p>
            <a:pPr marL="0" indent="0">
              <a:buNone/>
            </a:pPr>
            <a:r>
              <a:rPr lang="pt-BR" sz="1800" dirty="0"/>
              <a:t>V</a:t>
            </a:r>
            <a:r>
              <a:rPr lang="pt-BR" sz="1400" dirty="0"/>
              <a:t>r</a:t>
            </a:r>
            <a:r>
              <a:rPr lang="pt-BR" sz="1800" dirty="0"/>
              <a:t> = Set reference voltage</a:t>
            </a:r>
          </a:p>
          <a:p>
            <a:pPr marL="0" indent="0">
              <a:buNone/>
            </a:pPr>
            <a:r>
              <a:rPr lang="pt-BR" sz="1800" dirty="0"/>
              <a:t>V</a:t>
            </a:r>
            <a:r>
              <a:rPr lang="pt-BR" sz="1400" dirty="0"/>
              <a:t>e</a:t>
            </a:r>
            <a:r>
              <a:rPr lang="pt-BR" sz="1800" dirty="0"/>
              <a:t>(n) = Voltage error at n</a:t>
            </a:r>
            <a:r>
              <a:rPr lang="pt-BR" sz="1800" baseline="30000" dirty="0"/>
              <a:t>th</a:t>
            </a:r>
            <a:r>
              <a:rPr lang="pt-BR" sz="1800" dirty="0"/>
              <a:t> sample instant</a:t>
            </a:r>
          </a:p>
          <a:p>
            <a:pPr marL="0" indent="0">
              <a:buNone/>
            </a:pPr>
            <a:r>
              <a:rPr lang="pt-BR" sz="1800" dirty="0"/>
              <a:t>V</a:t>
            </a:r>
            <a:r>
              <a:rPr lang="pt-BR" sz="1400" dirty="0"/>
              <a:t>o</a:t>
            </a:r>
            <a:r>
              <a:rPr lang="pt-BR" sz="1800" dirty="0"/>
              <a:t>(n) = Output of PI voltage controller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63F7146-1A22-DEC6-B0C1-6E9805F7B99B}"/>
              </a:ext>
            </a:extLst>
          </p:cNvPr>
          <p:cNvSpPr txBox="1">
            <a:spLocks/>
          </p:cNvSpPr>
          <p:nvPr/>
        </p:nvSpPr>
        <p:spPr>
          <a:xfrm>
            <a:off x="5731948" y="1825623"/>
            <a:ext cx="481753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1800" b="1" dirty="0"/>
              <a:t>B. Reference current generation</a:t>
            </a:r>
          </a:p>
          <a:p>
            <a:pPr marL="342900" indent="-342900">
              <a:buFont typeface="+mj-lt"/>
              <a:buAutoNum type="alphaUcPeriod"/>
            </a:pPr>
            <a:endParaRPr lang="pt-BR" sz="1800" dirty="0"/>
          </a:p>
          <a:p>
            <a:pPr marL="0" indent="0" algn="ctr">
              <a:buNone/>
            </a:pPr>
            <a:r>
              <a:rPr lang="pt-BR" sz="1800" dirty="0"/>
              <a:t>u(t) = v</a:t>
            </a:r>
            <a:r>
              <a:rPr lang="pt-BR" sz="1400" dirty="0"/>
              <a:t>s</a:t>
            </a:r>
            <a:r>
              <a:rPr lang="pt-BR" sz="1800" dirty="0"/>
              <a:t>/V</a:t>
            </a:r>
            <a:r>
              <a:rPr lang="pt-BR" sz="1400" dirty="0"/>
              <a:t>sm</a:t>
            </a:r>
            <a:r>
              <a:rPr lang="pt-BR" sz="1800" dirty="0"/>
              <a:t> = sin</a:t>
            </a:r>
            <a:r>
              <a:rPr lang="el-GR" sz="1800" dirty="0"/>
              <a:t>ω</a:t>
            </a:r>
            <a:r>
              <a:rPr lang="en-IN" sz="1800" dirty="0"/>
              <a:t>t</a:t>
            </a:r>
            <a:endParaRPr lang="pt-BR" sz="1800" dirty="0"/>
          </a:p>
          <a:p>
            <a:pPr marL="0" indent="0" algn="ctr">
              <a:buNone/>
            </a:pPr>
            <a:r>
              <a:rPr lang="pt-BR" sz="1800" dirty="0"/>
              <a:t>i</a:t>
            </a:r>
            <a:r>
              <a:rPr lang="pt-BR" sz="1400" dirty="0"/>
              <a:t>s</a:t>
            </a:r>
            <a:r>
              <a:rPr lang="pt-BR" sz="1800" baseline="30000" dirty="0"/>
              <a:t>*</a:t>
            </a:r>
            <a:r>
              <a:rPr lang="pt-BR" sz="1800" dirty="0"/>
              <a:t>(t) = I</a:t>
            </a:r>
            <a:r>
              <a:rPr lang="pt-BR" sz="1400" dirty="0"/>
              <a:t>sm</a:t>
            </a:r>
            <a:r>
              <a:rPr lang="pt-BR" sz="1800" baseline="30000" dirty="0"/>
              <a:t>*</a:t>
            </a:r>
            <a:r>
              <a:rPr lang="pt-BR" sz="1800" dirty="0"/>
              <a:t>u(t) = I</a:t>
            </a:r>
            <a:r>
              <a:rPr lang="pt-BR" sz="1400" dirty="0"/>
              <a:t>sm</a:t>
            </a:r>
            <a:r>
              <a:rPr lang="pt-BR" sz="1800" baseline="30000" dirty="0"/>
              <a:t>*</a:t>
            </a:r>
            <a:r>
              <a:rPr lang="pt-BR" sz="1800" dirty="0"/>
              <a:t>sin</a:t>
            </a:r>
            <a:r>
              <a:rPr lang="el-GR" sz="1800" dirty="0"/>
              <a:t>ω</a:t>
            </a:r>
            <a:r>
              <a:rPr lang="en-IN" sz="1800" dirty="0"/>
              <a:t>t</a:t>
            </a:r>
            <a:endParaRPr lang="pt-BR" sz="1800" dirty="0"/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1800" dirty="0"/>
              <a:t>where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1800" dirty="0"/>
              <a:t>V</a:t>
            </a:r>
            <a:r>
              <a:rPr lang="pt-BR" sz="1400" dirty="0"/>
              <a:t>sm</a:t>
            </a:r>
            <a:r>
              <a:rPr lang="pt-BR" sz="1800" dirty="0"/>
              <a:t> = Peak value of supply voltage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1800" dirty="0"/>
              <a:t>I</a:t>
            </a:r>
            <a:r>
              <a:rPr lang="pt-BR" sz="1400" dirty="0"/>
              <a:t>sm</a:t>
            </a:r>
            <a:r>
              <a:rPr lang="pt-BR" sz="1800" baseline="30000" dirty="0"/>
              <a:t>*</a:t>
            </a:r>
            <a:r>
              <a:rPr lang="pt-BR" sz="1800" dirty="0"/>
              <a:t>(t) = Peak estimated value of supply current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1800" dirty="0"/>
              <a:t>i</a:t>
            </a:r>
            <a:r>
              <a:rPr lang="pt-BR" sz="1400" dirty="0"/>
              <a:t>s</a:t>
            </a:r>
            <a:r>
              <a:rPr lang="pt-BR" sz="1800" baseline="30000" dirty="0"/>
              <a:t>*</a:t>
            </a:r>
            <a:r>
              <a:rPr lang="pt-BR" sz="1800" dirty="0"/>
              <a:t> = Reference source current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/>
          </a:p>
          <a:p>
            <a:pPr marL="0" indent="0">
              <a:buFont typeface="Arial" panose="020B0604020202020204" pitchFamily="34" charset="0"/>
              <a:buNone/>
            </a:pP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3A94E6-7EE8-C68A-048A-7DBBF1AA6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9531939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46D25-912D-E339-394B-853F076537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D2F6E-462C-CEC9-C394-4E56797FB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Analysis and model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C01B0-5D63-6335-9E60-863EEDF05B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17533" cy="4351338"/>
          </a:xfrm>
        </p:spPr>
        <p:txBody>
          <a:bodyPr/>
          <a:lstStyle/>
          <a:p>
            <a:pPr marL="0" indent="0">
              <a:buNone/>
            </a:pPr>
            <a:r>
              <a:rPr lang="pt-BR" sz="1800" b="1" dirty="0"/>
              <a:t>C. Current controller</a:t>
            </a:r>
          </a:p>
          <a:p>
            <a:pPr marL="342900" indent="-342900">
              <a:buFont typeface="+mj-lt"/>
              <a:buAutoNum type="alphaUcPeriod"/>
            </a:pPr>
            <a:endParaRPr lang="pt-BR" sz="1800" b="0" i="0" u="none" strike="noStrike" baseline="0" dirty="0"/>
          </a:p>
          <a:p>
            <a:r>
              <a:rPr lang="pt-BR" sz="1800" dirty="0"/>
              <a:t>The carrierless PWM hysteresis current controller contributes to switching pattern of the APF devices.</a:t>
            </a:r>
          </a:p>
          <a:p>
            <a:pPr marL="0" indent="0" algn="ctr">
              <a:buNone/>
            </a:pPr>
            <a:r>
              <a:rPr lang="pt-BR" sz="1800" dirty="0"/>
              <a:t>v</a:t>
            </a:r>
            <a:r>
              <a:rPr lang="pt-BR" sz="1400" dirty="0"/>
              <a:t>a </a:t>
            </a:r>
            <a:r>
              <a:rPr lang="pt-BR" sz="1800" dirty="0"/>
              <a:t>= V</a:t>
            </a:r>
            <a:r>
              <a:rPr lang="pt-BR" sz="1400" dirty="0"/>
              <a:t>dc</a:t>
            </a:r>
            <a:r>
              <a:rPr lang="pt-BR" sz="1800" dirty="0"/>
              <a:t>(S</a:t>
            </a:r>
            <a:r>
              <a:rPr lang="pt-BR" sz="1400" dirty="0"/>
              <a:t>A </a:t>
            </a:r>
            <a:r>
              <a:rPr lang="pt-BR" sz="1800" dirty="0"/>
              <a:t>– S</a:t>
            </a:r>
            <a:r>
              <a:rPr lang="pt-BR" sz="1400" dirty="0"/>
              <a:t>B</a:t>
            </a:r>
            <a:r>
              <a:rPr lang="pt-BR" sz="1800" dirty="0"/>
              <a:t>)</a:t>
            </a:r>
          </a:p>
          <a:p>
            <a:pPr marL="0" indent="0">
              <a:buNone/>
            </a:pPr>
            <a:r>
              <a:rPr lang="en-IN" sz="1800" dirty="0"/>
              <a:t>where</a:t>
            </a:r>
          </a:p>
          <a:p>
            <a:pPr marL="0" indent="0">
              <a:buNone/>
            </a:pPr>
            <a:r>
              <a:rPr lang="pt-BR" sz="1800" dirty="0"/>
              <a:t>S</a:t>
            </a:r>
            <a:r>
              <a:rPr lang="pt-BR" sz="1400" dirty="0"/>
              <a:t>A</a:t>
            </a:r>
            <a:r>
              <a:rPr lang="en-IN" sz="1800" dirty="0"/>
              <a:t> = 1 ; </a:t>
            </a:r>
            <a:r>
              <a:rPr lang="pt-BR" sz="1800" dirty="0"/>
              <a:t>S</a:t>
            </a:r>
            <a:r>
              <a:rPr lang="pt-BR" sz="1400" dirty="0"/>
              <a:t>1</a:t>
            </a:r>
            <a:r>
              <a:rPr lang="en-IN" sz="1800" dirty="0"/>
              <a:t> ON</a:t>
            </a:r>
          </a:p>
          <a:p>
            <a:pPr marL="0" indent="0">
              <a:buNone/>
            </a:pPr>
            <a:r>
              <a:rPr lang="pt-BR" sz="1800" dirty="0"/>
              <a:t>S</a:t>
            </a:r>
            <a:r>
              <a:rPr lang="pt-BR" sz="1400" dirty="0"/>
              <a:t>A</a:t>
            </a:r>
            <a:r>
              <a:rPr lang="en-IN" sz="1800" dirty="0"/>
              <a:t> = 0 ; </a:t>
            </a:r>
            <a:r>
              <a:rPr lang="pt-BR" sz="1800" dirty="0"/>
              <a:t>S</a:t>
            </a:r>
            <a:r>
              <a:rPr lang="pt-BR" sz="1400" dirty="0"/>
              <a:t>2</a:t>
            </a:r>
            <a:r>
              <a:rPr lang="en-IN" sz="1800" dirty="0"/>
              <a:t> ON</a:t>
            </a:r>
          </a:p>
          <a:p>
            <a:pPr marL="0" indent="0">
              <a:buNone/>
            </a:pPr>
            <a:r>
              <a:rPr lang="pt-BR" sz="1800" dirty="0"/>
              <a:t>S</a:t>
            </a:r>
            <a:r>
              <a:rPr lang="pt-BR" sz="1400" dirty="0"/>
              <a:t>B</a:t>
            </a:r>
            <a:r>
              <a:rPr lang="en-IN" sz="1800" dirty="0"/>
              <a:t> = 1 ; </a:t>
            </a:r>
            <a:r>
              <a:rPr lang="pt-BR" sz="1800" dirty="0"/>
              <a:t>S</a:t>
            </a:r>
            <a:r>
              <a:rPr lang="pt-BR" sz="1400" dirty="0"/>
              <a:t>3 </a:t>
            </a:r>
            <a:r>
              <a:rPr lang="pt-BR" sz="1800" dirty="0"/>
              <a:t>ON</a:t>
            </a:r>
          </a:p>
          <a:p>
            <a:pPr marL="0" indent="0">
              <a:buNone/>
            </a:pPr>
            <a:r>
              <a:rPr lang="pt-BR" sz="1800" dirty="0"/>
              <a:t>S</a:t>
            </a:r>
            <a:r>
              <a:rPr lang="pt-BR" sz="1400" dirty="0"/>
              <a:t>B</a:t>
            </a:r>
            <a:r>
              <a:rPr lang="pt-BR" sz="1800" dirty="0"/>
              <a:t> = 0 ; S</a:t>
            </a:r>
            <a:r>
              <a:rPr lang="pt-BR" sz="1400" dirty="0"/>
              <a:t>4</a:t>
            </a:r>
            <a:r>
              <a:rPr lang="pt-BR" sz="1800" dirty="0"/>
              <a:t> ON</a:t>
            </a:r>
            <a:endParaRPr lang="en-IN" sz="1800" dirty="0"/>
          </a:p>
          <a:p>
            <a:pPr marL="0" indent="0">
              <a:buNone/>
            </a:pPr>
            <a:endParaRPr lang="pt-BR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512BEEC0-C8AD-09AA-1CF2-B8D319799A9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23015" y="1690688"/>
                <a:ext cx="4817533" cy="435133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pt-BR" sz="1800" b="1" dirty="0"/>
                  <a:t>D. Active power filter</a:t>
                </a:r>
              </a:p>
              <a:p>
                <a:pPr marL="0" indent="0">
                  <a:buNone/>
                </a:pPr>
                <a:r>
                  <a:rPr lang="pt-BR" sz="1800" dirty="0"/>
                  <a:t>AC side -</a:t>
                </a:r>
              </a:p>
              <a:p>
                <a:pPr marL="0" indent="0" algn="ctr">
                  <a:buNone/>
                </a:pPr>
                <a:r>
                  <a:rPr lang="en-IN" sz="1800" b="0" dirty="0" err="1"/>
                  <a:t>R</a:t>
                </a:r>
                <a:r>
                  <a:rPr lang="en-IN" sz="1400" b="0" dirty="0" err="1"/>
                  <a:t>c</a:t>
                </a:r>
                <a:r>
                  <a:rPr lang="en-IN" sz="1400" b="0" dirty="0"/>
                  <a:t> </a:t>
                </a:r>
                <a:r>
                  <a:rPr lang="en-IN" sz="1800" b="0" dirty="0" err="1"/>
                  <a:t>i</a:t>
                </a:r>
                <a:r>
                  <a:rPr lang="en-IN" sz="1400" b="0" dirty="0" err="1"/>
                  <a:t>c</a:t>
                </a:r>
                <a:r>
                  <a:rPr lang="en-IN" sz="1800" b="0" dirty="0"/>
                  <a:t> +</a:t>
                </a:r>
                <a14:m>
                  <m:oMath xmlns:m="http://schemas.openxmlformats.org/officeDocument/2006/math">
                    <m:r>
                      <a:rPr lang="en-IN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IN" sz="1800" b="0" i="1" smtClean="0">
                        <a:latin typeface="Cambria Math" panose="02040503050406030204" pitchFamily="18" charset="0"/>
                      </a:rPr>
                      <m:t>𝐿𝑐</m:t>
                    </m:r>
                    <m:f>
                      <m:fPr>
                        <m:ctrlPr>
                          <a:rPr lang="pt-BR" sz="1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num>
                      <m:den>
                        <m:r>
                          <a:rPr lang="en-IN" sz="1800" b="0" i="1" smtClean="0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en-IN" sz="1800" b="0" i="1" smtClean="0">
                        <a:latin typeface="Cambria Math" panose="02040503050406030204" pitchFamily="18" charset="0"/>
                      </a:rPr>
                      <m:t>𝑖𝑐</m:t>
                    </m:r>
                  </m:oMath>
                </a14:m>
                <a:r>
                  <a:rPr lang="pt-BR" sz="1800" dirty="0"/>
                  <a:t> + v</a:t>
                </a:r>
                <a:r>
                  <a:rPr lang="pt-BR" sz="1400" dirty="0"/>
                  <a:t>a</a:t>
                </a:r>
                <a:r>
                  <a:rPr lang="pt-BR" sz="1800" dirty="0"/>
                  <a:t> = v</a:t>
                </a:r>
                <a:r>
                  <a:rPr lang="pt-BR" sz="1400" dirty="0"/>
                  <a:t>s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pt-BR" sz="1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num>
                      <m:den>
                        <m:r>
                          <a:rPr lang="en-IN" sz="1800" b="0" i="1" smtClean="0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en-IN" sz="1800" b="0" i="1" smtClean="0">
                        <a:latin typeface="Cambria Math" panose="02040503050406030204" pitchFamily="18" charset="0"/>
                      </a:rPr>
                      <m:t>𝑖𝑐</m:t>
                    </m:r>
                  </m:oMath>
                </a14:m>
                <a:r>
                  <a:rPr lang="pt-BR" sz="1800" dirty="0"/>
                  <a:t> = {v</a:t>
                </a:r>
                <a:r>
                  <a:rPr lang="pt-BR" sz="1400" dirty="0"/>
                  <a:t>s – </a:t>
                </a:r>
                <a:r>
                  <a:rPr lang="pt-BR" sz="1800" dirty="0"/>
                  <a:t>v</a:t>
                </a:r>
                <a:r>
                  <a:rPr lang="pt-BR" sz="1400" dirty="0"/>
                  <a:t>a – </a:t>
                </a:r>
                <a:r>
                  <a:rPr lang="en-IN" sz="1800" dirty="0" err="1"/>
                  <a:t>R</a:t>
                </a:r>
                <a:r>
                  <a:rPr lang="en-IN" sz="1400" dirty="0" err="1"/>
                  <a:t>c</a:t>
                </a:r>
                <a:r>
                  <a:rPr lang="en-IN" sz="1400" dirty="0"/>
                  <a:t> </a:t>
                </a:r>
                <a:r>
                  <a:rPr lang="en-IN" sz="1800" dirty="0" err="1"/>
                  <a:t>i</a:t>
                </a:r>
                <a:r>
                  <a:rPr lang="en-IN" sz="1400" dirty="0" err="1"/>
                  <a:t>c</a:t>
                </a:r>
                <a:r>
                  <a:rPr lang="pt-BR" sz="1800" dirty="0"/>
                  <a:t>}/L</a:t>
                </a:r>
                <a:r>
                  <a:rPr lang="pt-BR" sz="1400" dirty="0"/>
                  <a:t>c</a:t>
                </a:r>
              </a:p>
              <a:p>
                <a:pPr marL="0" indent="0">
                  <a:buNone/>
                </a:pPr>
                <a:r>
                  <a:rPr lang="pt-BR" sz="1800" dirty="0"/>
                  <a:t>DC side -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pt-BR" sz="1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1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num>
                      <m:den>
                        <m:r>
                          <a:rPr lang="en-IN" sz="1800" b="0" i="1" smtClean="0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en-IN" sz="1800" b="0" i="1" smtClean="0">
                        <a:latin typeface="Cambria Math" panose="02040503050406030204" pitchFamily="18" charset="0"/>
                      </a:rPr>
                      <m:t>𝑣𝑑𝑐</m:t>
                    </m:r>
                  </m:oMath>
                </a14:m>
                <a:r>
                  <a:rPr lang="pt-BR" sz="1800" dirty="0"/>
                  <a:t> = i</a:t>
                </a:r>
                <a:r>
                  <a:rPr lang="pt-BR" sz="1400" dirty="0"/>
                  <a:t>dc</a:t>
                </a:r>
                <a:r>
                  <a:rPr lang="pt-BR" sz="1800" dirty="0"/>
                  <a:t> / i</a:t>
                </a:r>
                <a:r>
                  <a:rPr lang="pt-BR" sz="1400" dirty="0"/>
                  <a:t>c</a:t>
                </a:r>
                <a:r>
                  <a:rPr lang="pt-BR" sz="1800" dirty="0"/>
                  <a:t> </a:t>
                </a:r>
              </a:p>
              <a:p>
                <a:pPr marL="0" indent="0" algn="ctr">
                  <a:buNone/>
                </a:pPr>
                <a:r>
                  <a:rPr lang="pt-BR" sz="1800" dirty="0"/>
                  <a:t>i</a:t>
                </a:r>
                <a:r>
                  <a:rPr lang="pt-BR" sz="1400" dirty="0"/>
                  <a:t>dc</a:t>
                </a:r>
                <a:r>
                  <a:rPr lang="pt-BR" sz="1800" dirty="0"/>
                  <a:t> = i</a:t>
                </a:r>
                <a:r>
                  <a:rPr lang="pt-BR" sz="1400" dirty="0"/>
                  <a:t>c</a:t>
                </a:r>
                <a:r>
                  <a:rPr lang="pt-BR" sz="1800" dirty="0"/>
                  <a:t> (</a:t>
                </a:r>
                <a:r>
                  <a:rPr kumimoji="0" lang="pt-B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</a:t>
                </a:r>
                <a:r>
                  <a:rPr kumimoji="0" lang="pt-BR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 </a:t>
                </a:r>
                <a:r>
                  <a:rPr kumimoji="0" lang="pt-B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– S</a:t>
                </a:r>
                <a:r>
                  <a:rPr kumimoji="0" lang="pt-BR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</a:t>
                </a:r>
                <a:r>
                  <a:rPr kumimoji="0" lang="pt-B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)</a:t>
                </a:r>
                <a:endParaRPr lang="pt-BR" sz="14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pt-BR" sz="1800" dirty="0"/>
                  <a:t>where 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pt-BR" sz="1800" dirty="0"/>
                  <a:t>V</a:t>
                </a:r>
                <a:r>
                  <a:rPr lang="pt-BR" sz="1400" dirty="0"/>
                  <a:t>a </a:t>
                </a:r>
                <a:r>
                  <a:rPr lang="pt-BR" sz="1800" dirty="0"/>
                  <a:t>= APF voltage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pt-BR" sz="1800" dirty="0"/>
                  <a:t>R</a:t>
                </a:r>
                <a:r>
                  <a:rPr lang="pt-BR" sz="1400" dirty="0"/>
                  <a:t>c</a:t>
                </a:r>
                <a:r>
                  <a:rPr lang="pt-BR" sz="1800" dirty="0"/>
                  <a:t> and L</a:t>
                </a:r>
                <a:r>
                  <a:rPr lang="pt-BR" sz="1400" dirty="0"/>
                  <a:t>c</a:t>
                </a:r>
                <a:r>
                  <a:rPr lang="pt-BR" sz="1800" dirty="0"/>
                  <a:t> = APF resistor and inductance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pt-BR" sz="18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pt-BR" sz="18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IN" dirty="0"/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512BEEC0-C8AD-09AA-1CF2-B8D319799A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3015" y="1690688"/>
                <a:ext cx="4817533" cy="4351338"/>
              </a:xfrm>
              <a:prstGeom prst="rect">
                <a:avLst/>
              </a:prstGeom>
              <a:blipFill>
                <a:blip r:embed="rId2"/>
                <a:stretch>
                  <a:fillRect l="-1139" t="-1261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B1D071-9BCB-F59E-C405-2E48C0933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1163288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1B5299-0F2D-54C0-9514-7ABFFF66B9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F776F-DA18-A7A9-B168-95582D039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Analysis and model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2968E-78D0-3D89-E144-F43E7C8FB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1753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1800" b="1" dirty="0"/>
              <a:t>E. Rectifier with capacitive loading  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R</a:t>
            </a:r>
            <a:r>
              <a:rPr lang="en-IN" sz="1800" kern="100" baseline="-25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SL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</a:t>
            </a:r>
            <a:r>
              <a:rPr lang="en-IN" sz="1800" kern="100" baseline="-25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+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</a:t>
            </a:r>
            <a:r>
              <a:rPr lang="en-IN" sz="1800" kern="100" baseline="-25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SL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di</a:t>
            </a:r>
            <a:r>
              <a:rPr lang="en-IN" sz="1800" kern="100" baseline="-25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/dt +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v</a:t>
            </a:r>
            <a:r>
              <a:rPr lang="en-IN" sz="1800" kern="100" baseline="-25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v</a:t>
            </a:r>
            <a:r>
              <a:rPr lang="en-IN" sz="1800" kern="100" baseline="-25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(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v</a:t>
            </a:r>
            <a:r>
              <a:rPr lang="en-IN" sz="1800" kern="100" baseline="-25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–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v</a:t>
            </a:r>
            <a:r>
              <a:rPr lang="en-IN" sz="1800" kern="100" baseline="-25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–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R</a:t>
            </a:r>
            <a:r>
              <a:rPr lang="en-IN" sz="1800" kern="100" baseline="-25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SL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</a:t>
            </a:r>
            <a:r>
              <a:rPr lang="en-IN" sz="1800" kern="100" baseline="-25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)/L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SL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0" indent="0"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dv</a:t>
            </a:r>
            <a:r>
              <a:rPr lang="en-IN" sz="1800" kern="100" baseline="-25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/dt = (i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d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–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</a:t>
            </a:r>
            <a:r>
              <a:rPr lang="en-IN" sz="1800" kern="100" baseline="-25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R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)/C</a:t>
            </a:r>
            <a:r>
              <a:rPr lang="en-IN" sz="1800" kern="1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</a:t>
            </a:r>
            <a:endParaRPr lang="pt-BR" sz="1800" b="0" i="0" u="none" strike="noStrike" baseline="0" dirty="0"/>
          </a:p>
          <a:p>
            <a:pPr marL="0" indent="0">
              <a:buNone/>
            </a:pPr>
            <a:r>
              <a:rPr lang="en-IN" sz="1800" dirty="0"/>
              <a:t>where</a:t>
            </a:r>
          </a:p>
          <a:p>
            <a:pPr marL="0" indent="0">
              <a:buNone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R</a:t>
            </a:r>
            <a:r>
              <a:rPr lang="en-IN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SL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and L</a:t>
            </a:r>
            <a:r>
              <a:rPr lang="en-IN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SL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Source impedance elements</a:t>
            </a:r>
          </a:p>
          <a:p>
            <a:pPr marL="0" indent="0">
              <a:buNone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</a:t>
            </a:r>
            <a:r>
              <a:rPr lang="en-IN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d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Magnitude of </a:t>
            </a: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</a:t>
            </a:r>
            <a:r>
              <a:rPr lang="en-IN" sz="1800" baseline="-25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</a:t>
            </a:r>
            <a:r>
              <a:rPr lang="en-IN" sz="1800" baseline="-25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R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Resistive DC load current</a:t>
            </a:r>
          </a:p>
          <a:p>
            <a:pPr marL="0" indent="0">
              <a:buNone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C</a:t>
            </a:r>
            <a:r>
              <a:rPr lang="en-IN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Load capacitor</a:t>
            </a:r>
          </a:p>
          <a:p>
            <a:pPr marL="0" indent="0">
              <a:buNone/>
            </a:pP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v</a:t>
            </a:r>
            <a:r>
              <a:rPr lang="en-IN" sz="1800" baseline="-25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voltage across load capacitor C</a:t>
            </a:r>
            <a:r>
              <a:rPr lang="en-IN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</a:p>
          <a:p>
            <a:pPr marL="0" indent="0">
              <a:buNone/>
            </a:pPr>
            <a:endParaRPr lang="pt-BR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49FE17-9689-E8D9-97F2-90B6C4061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7534266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DC7E8-67B0-2B92-48D1-34D2D125F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Circuit diagram with Active power filter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90C638-F32F-D217-04D8-7EE89B1ACC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845" y="1690688"/>
            <a:ext cx="10697955" cy="4577629"/>
          </a:xfrm>
          <a:ln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F95681-0E36-A579-29D8-74BD2E25E396}"/>
              </a:ext>
            </a:extLst>
          </p:cNvPr>
          <p:cNvSpPr txBox="1"/>
          <p:nvPr/>
        </p:nvSpPr>
        <p:spPr>
          <a:xfrm>
            <a:off x="4978400" y="6383866"/>
            <a:ext cx="2624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Fig 3 – Circuit diagram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F495558-EC4E-1581-A982-D8BC8FCA6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1B62F-07D7-4804-A113-F6DC03F3E1FB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10045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917</Words>
  <Application>Microsoft Office PowerPoint</Application>
  <PresentationFormat>Widescreen</PresentationFormat>
  <Paragraphs>174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Office Theme</vt:lpstr>
      <vt:lpstr>Single phase active filter for harmonic compensation</vt:lpstr>
      <vt:lpstr>Problem statement</vt:lpstr>
      <vt:lpstr>Introduction</vt:lpstr>
      <vt:lpstr>Power circuit Architecture</vt:lpstr>
      <vt:lpstr>Control scheme</vt:lpstr>
      <vt:lpstr>Analysis and model equations</vt:lpstr>
      <vt:lpstr>Analysis and model equations</vt:lpstr>
      <vt:lpstr>Analysis and model equations</vt:lpstr>
      <vt:lpstr>Circuit diagram with Active power filter</vt:lpstr>
      <vt:lpstr>Control Architecture</vt:lpstr>
      <vt:lpstr>Waveforms</vt:lpstr>
      <vt:lpstr>Waveforms</vt:lpstr>
      <vt:lpstr>Design details</vt:lpstr>
      <vt:lpstr>Conclusion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Aditya Kumar</dc:creator>
  <cp:lastModifiedBy>Aditya Kumar</cp:lastModifiedBy>
  <cp:revision>54</cp:revision>
  <dcterms:created xsi:type="dcterms:W3CDTF">2025-05-04T17:22:32Z</dcterms:created>
  <dcterms:modified xsi:type="dcterms:W3CDTF">2025-08-09T06:35:57Z</dcterms:modified>
</cp:coreProperties>
</file>

<file path=docProps/thumbnail.jpeg>
</file>